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86" r:id="rId2"/>
    <p:sldId id="294" r:id="rId3"/>
    <p:sldId id="296" r:id="rId4"/>
    <p:sldId id="297" r:id="rId5"/>
    <p:sldId id="298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Slab" panose="020B0604020202020204" charset="0"/>
      <p:regular r:id="rId19"/>
      <p:bold r:id="rId20"/>
    </p:embeddedFont>
    <p:embeddedFont>
      <p:font typeface="Roboto Slab Medium" panose="020B0604020202020204" charset="0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26B"/>
    <a:srgbClr val="9AFFCE"/>
    <a:srgbClr val="365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1" y="54"/>
      </p:cViewPr>
      <p:guideLst>
        <p:guide orient="horz" pos="709"/>
        <p:guide pos="3840"/>
        <p:guide pos="325"/>
        <p:guide pos="7401"/>
        <p:guide orient="horz" pos="3974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39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14258252929652"/>
          <c:y val="0.22040391897577688"/>
          <c:w val="0.46531107907286234"/>
          <c:h val="0.504383001743102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65-4872-BEEC-5E9DFF07A9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65-4872-BEEC-5E9DFF07A9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65-4872-BEEC-5E9DFF07A9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65-4872-BEEC-5E9DFF07A9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D65-4872-BEEC-5E9DFF07A9AF}"/>
              </c:ext>
            </c:extLst>
          </c:dPt>
          <c:dLbls>
            <c:dLbl>
              <c:idx val="0"/>
              <c:layout>
                <c:manualLayout>
                  <c:x val="-0.15196295885549527"/>
                  <c:y val="7.804572138406362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n=5 (25%)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65-4872-BEEC-5E9DFF07A9AF}"/>
                </c:ext>
              </c:extLst>
            </c:dLbl>
            <c:dLbl>
              <c:idx val="1"/>
              <c:layout>
                <c:manualLayout>
                  <c:x val="-0.34901556319544563"/>
                  <c:y val="8.35941976718558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n=8 (40%)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65-4872-BEEC-5E9DFF07A9AF}"/>
                </c:ext>
              </c:extLst>
            </c:dLbl>
            <c:dLbl>
              <c:idx val="2"/>
              <c:layout>
                <c:manualLayout>
                  <c:x val="-7.2334941406972011E-2"/>
                  <c:y val="-3.61036645228506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n=1</a:t>
                    </a:r>
                    <a:r>
                      <a:rPr lang="en-US" baseline="0" dirty="0"/>
                      <a:t> (5%)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65-4872-BEEC-5E9DFF07A9AF}"/>
                </c:ext>
              </c:extLst>
            </c:dLbl>
            <c:dLbl>
              <c:idx val="3"/>
              <c:layout>
                <c:manualLayout>
                  <c:x val="0.3372220989981885"/>
                  <c:y val="-0.2465769068942718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n=1 (5%)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65-4872-BEEC-5E9DFF07A9AF}"/>
                </c:ext>
              </c:extLst>
            </c:dLbl>
            <c:dLbl>
              <c:idx val="4"/>
              <c:layout>
                <c:manualLayout>
                  <c:x val="0.1759084691878304"/>
                  <c:y val="7.63535092464587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n=5</a:t>
                    </a:r>
                    <a:r>
                      <a:rPr lang="en-US" baseline="0" dirty="0"/>
                      <a:t> (25%)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65-4872-BEEC-5E9DFF07A9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5</c:v>
                </c:pt>
                <c:pt idx="2">
                  <c:v>5</c:v>
                </c:pt>
                <c:pt idx="3">
                  <c:v>40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65-4872-BEEC-5E9DFF07A9A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0.82812</cdr:x>
      <cdr:y>0.21854</cdr:y>
    </cdr:from>
    <cdr:to>
      <cdr:x>0.99714</cdr:x>
      <cdr:y>0.40174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BD8FE34-AB1F-423D-871A-AB14C70E7A48}"/>
            </a:ext>
          </a:extLst>
        </cdr:cNvPr>
        <cdr:cNvSpPr txBox="1"/>
      </cdr:nvSpPr>
      <cdr:spPr>
        <a:xfrm xmlns:a="http://schemas.openxmlformats.org/drawingml/2006/main">
          <a:off x="4480302" y="10907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0.83099</cdr:x>
      <cdr:y>0.23263</cdr:y>
    </cdr:from>
    <cdr:to>
      <cdr:x>1</cdr:x>
      <cdr:y>0.41583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E7BD9CF-2A6E-4FBC-9B6F-0B7AA20A55CE}"/>
            </a:ext>
          </a:extLst>
        </cdr:cNvPr>
        <cdr:cNvSpPr txBox="1"/>
      </cdr:nvSpPr>
      <cdr:spPr>
        <a:xfrm xmlns:a="http://schemas.openxmlformats.org/drawingml/2006/main">
          <a:off x="4574086" y="11610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0.81079</cdr:x>
      <cdr:y>0.22605</cdr:y>
    </cdr:from>
    <cdr:to>
      <cdr:x>0.9798</cdr:x>
      <cdr:y>0.40926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BE1FD28B-E404-4820-AF10-84EB678C4B66}"/>
            </a:ext>
          </a:extLst>
        </cdr:cNvPr>
        <cdr:cNvSpPr txBox="1"/>
      </cdr:nvSpPr>
      <cdr:spPr>
        <a:xfrm xmlns:a="http://schemas.openxmlformats.org/drawingml/2006/main">
          <a:off x="4386517" y="11282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0.80992</cdr:x>
      <cdr:y>0.20538</cdr:y>
    </cdr:from>
    <cdr:to>
      <cdr:x>0.97893</cdr:x>
      <cdr:y>0.38859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55E21A98-F466-4227-BA8F-D9DDFE9CFA18}"/>
            </a:ext>
          </a:extLst>
        </cdr:cNvPr>
        <cdr:cNvSpPr txBox="1"/>
      </cdr:nvSpPr>
      <cdr:spPr>
        <a:xfrm xmlns:a="http://schemas.openxmlformats.org/drawingml/2006/main">
          <a:off x="4381828" y="10250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0.83099</cdr:x>
      <cdr:y>0.28148</cdr:y>
    </cdr:from>
    <cdr:to>
      <cdr:x>1</cdr:x>
      <cdr:y>0.46469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D3837E5F-0463-454D-A00E-7633C99C1C87}"/>
            </a:ext>
          </a:extLst>
        </cdr:cNvPr>
        <cdr:cNvSpPr txBox="1"/>
      </cdr:nvSpPr>
      <cdr:spPr>
        <a:xfrm xmlns:a="http://schemas.openxmlformats.org/drawingml/2006/main">
          <a:off x="4710074" y="14049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B485C-B00C-4500-86DF-D9DEAA6D9F9C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F5605-8A58-48FC-ADDA-F36167A24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13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2C1F0-832E-4E8C-A70F-0878B983D64D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5E75D-5C6F-4FD6-9D09-C0CF9CA39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4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D7BB-30AC-40C7-8963-3A22175E8FE5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7D83-03D0-4694-8BCA-B61292B5A7C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0">
            <a:extLst>
              <a:ext uri="{FF2B5EF4-FFF2-40B4-BE49-F238E27FC236}">
                <a16:creationId xmlns:a16="http://schemas.microsoft.com/office/drawing/2014/main" id="{60D3BCD2-643B-48A3-BF6E-9FBC4DB8A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1852396"/>
            <a:ext cx="11233150" cy="1973019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l"/>
            <a:endParaRPr lang="ru-RU" sz="4800" dirty="0">
              <a:solidFill>
                <a:schemeClr val="bg1"/>
              </a:solidFill>
              <a:latin typeface="Roboto Slab Medium" pitchFamily="2" charset="0"/>
              <a:ea typeface="Roboto Slab Medium" pitchFamily="2" charset="0"/>
            </a:endParaRPr>
          </a:p>
        </p:txBody>
      </p:sp>
      <p:sp>
        <p:nvSpPr>
          <p:cNvPr id="8" name="Подзаголовок 11">
            <a:extLst>
              <a:ext uri="{FF2B5EF4-FFF2-40B4-BE49-F238E27FC236}">
                <a16:creationId xmlns:a16="http://schemas.microsoft.com/office/drawing/2014/main" id="{8AF580C3-817E-493A-906B-DE0354CA4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5193575"/>
            <a:ext cx="5488015" cy="599848"/>
          </a:xfrm>
        </p:spPr>
        <p:txBody>
          <a:bodyPr>
            <a:normAutofit fontScale="70000" lnSpcReduction="20000"/>
          </a:bodyPr>
          <a:lstStyle>
            <a:lvl1pPr marL="0" indent="0">
              <a:buNone/>
              <a:defRPr/>
            </a:lvl1pPr>
          </a:lstStyle>
          <a:p>
            <a:pPr algn="l"/>
            <a:endParaRPr lang="ru-RU" dirty="0"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3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5A45-BDD5-44F7-8A8C-49D7FA4CCF8A}" type="datetime1">
              <a:rPr lang="ru-RU" smtClean="0"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7D83-03D0-4694-8BCA-B61292B5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7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D4D1-AFD8-4E3A-9B74-3C71094F5528}" type="datetime1">
              <a:rPr lang="ru-RU" smtClean="0"/>
              <a:t>14.04.2025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7D83-03D0-4694-8BCA-B61292B5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4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094" y="987424"/>
            <a:ext cx="4236932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2868" y="987424"/>
            <a:ext cx="6500812" cy="5271136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094" y="2057400"/>
            <a:ext cx="4236931" cy="4201160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1654-0362-4201-86A9-E338B6142618}" type="datetime1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7D83-03D0-4694-8BCA-B61292B5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20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548" y="1076960"/>
            <a:ext cx="4250478" cy="9804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7" y="1076959"/>
            <a:ext cx="6494039" cy="5181601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548" y="2057400"/>
            <a:ext cx="4250477" cy="4201160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1ADE-28A2-4E23-AE7F-4598AE486B9C}" type="datetime1">
              <a:rPr lang="ru-RU" smtClean="0"/>
              <a:t>14.04.2025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7D83-03D0-4694-8BCA-B61292B5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7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1A9C-1AD9-4C7C-BEBB-A7A29F03C69D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7D83-03D0-4694-8BCA-B61292B5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4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05F9-9F68-4E78-88DE-EF39020AF597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7D83-03D0-4694-8BCA-B61292B5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0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577" y="14803"/>
            <a:ext cx="11257807" cy="108960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577" y="1270660"/>
            <a:ext cx="11257807" cy="4906304"/>
          </a:xfrm>
          <a:noFill/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1FB8-6B4F-44B1-AC56-80C934A9D376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4B1C2276-69A4-40B0-BB26-B3FDDEA5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5" y="643724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97D83-03D0-4694-8BCA-B61292B5A7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883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577" y="14803"/>
            <a:ext cx="11257807" cy="108960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577" y="1270660"/>
            <a:ext cx="11257807" cy="4906304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1FB8-6B4F-44B1-AC56-80C934A9D376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4B1C2276-69A4-40B0-BB26-B3FDDEA5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5" y="643724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97D83-03D0-4694-8BCA-B61292B5A7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676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577" y="14803"/>
            <a:ext cx="11257807" cy="108960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577" y="1270660"/>
            <a:ext cx="11257807" cy="4906304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1FB8-6B4F-44B1-AC56-80C934A9D376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4B1C2276-69A4-40B0-BB26-B3FDDEA5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5" y="643724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97D83-03D0-4694-8BCA-B61292B5A7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820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8452" y="1275092"/>
            <a:ext cx="5421085" cy="499024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3610" y="1275092"/>
            <a:ext cx="5409211" cy="499024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F1F8-045B-4DB8-8B32-E3BAA317C96C}" type="datetime1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4B1C2276-69A4-40B0-BB26-B3FDDEA5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5" y="643724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97D83-03D0-4694-8BCA-B61292B5A7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20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8452" y="1275092"/>
            <a:ext cx="5421085" cy="499024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3610" y="1275092"/>
            <a:ext cx="5409211" cy="499024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F1F8-045B-4DB8-8B32-E3BAA317C96C}" type="datetime1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4B1C2276-69A4-40B0-BB26-B3FDDEA5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5" y="643724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97D83-03D0-4694-8BCA-B61292B5A7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59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451" y="1"/>
            <a:ext cx="11156867" cy="10925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8451" y="1252475"/>
            <a:ext cx="5157787" cy="658539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8451" y="1911015"/>
            <a:ext cx="5157787" cy="427864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2130" y="1252475"/>
            <a:ext cx="5183188" cy="65854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2130" y="1911015"/>
            <a:ext cx="5183188" cy="4285390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2EA8-CD2D-4B9F-9386-AD28D3BFD425}" type="datetime1">
              <a:rPr lang="ru-RU" smtClean="0"/>
              <a:t>14.04.2025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id="{4B1C2276-69A4-40B0-BB26-B3FDDEA5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5" y="643724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97D83-03D0-4694-8BCA-B61292B5A7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6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451" y="1"/>
            <a:ext cx="11156867" cy="10925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8451" y="1252475"/>
            <a:ext cx="5157787" cy="658539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8451" y="1911015"/>
            <a:ext cx="5157787" cy="427864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2130" y="1252475"/>
            <a:ext cx="5183188" cy="65854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2130" y="1911015"/>
            <a:ext cx="5183188" cy="4285390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2EA8-CD2D-4B9F-9386-AD28D3BFD425}" type="datetime1">
              <a:rPr lang="ru-RU" smtClean="0"/>
              <a:t>14.04.2025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id="{4B1C2276-69A4-40B0-BB26-B3FDDEA5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5" y="643724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97D83-03D0-4694-8BCA-B61292B5A7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45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451" y="1"/>
            <a:ext cx="11156867" cy="109253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8451" y="1252475"/>
            <a:ext cx="5157787" cy="658539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8451" y="1911015"/>
            <a:ext cx="5157787" cy="427864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2130" y="1252475"/>
            <a:ext cx="5183188" cy="65854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2130" y="1911015"/>
            <a:ext cx="5183188" cy="4285390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2EA8-CD2D-4B9F-9386-AD28D3BFD425}" type="datetime1">
              <a:rPr lang="ru-RU" smtClean="0"/>
              <a:t>14.04.2025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id="{4B1C2276-69A4-40B0-BB26-B3FDDEA5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5" y="643724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97D83-03D0-4694-8BCA-B61292B5A7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92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453" y="0"/>
            <a:ext cx="11204368" cy="110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8453" y="1252846"/>
            <a:ext cx="11204367" cy="4880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7564FF57-7128-47D5-87BB-29979E4DAFB2}" type="datetime1">
              <a:rPr lang="ru-RU" smtClean="0"/>
              <a:t>14.04.2025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D8C97D83-03D0-4694-8BCA-B61292B5A7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97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4" r:id="rId5"/>
    <p:sldLayoutId id="2147483674" r:id="rId6"/>
    <p:sldLayoutId id="2147483665" r:id="rId7"/>
    <p:sldLayoutId id="2147483675" r:id="rId8"/>
    <p:sldLayoutId id="2147483676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Roboto Slab Medium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515938" y="1852396"/>
            <a:ext cx="11233150" cy="1973019"/>
          </a:xfrm>
        </p:spPr>
        <p:txBody>
          <a:bodyPr>
            <a:normAutofit/>
          </a:bodyPr>
          <a:lstStyle/>
          <a:p>
            <a:r>
              <a:rPr lang="ru-RU" sz="3300" b="1" dirty="0">
                <a:solidFill>
                  <a:schemeClr val="bg1"/>
                </a:solidFill>
              </a:rPr>
              <a:t>Применение </a:t>
            </a:r>
            <a:r>
              <a:rPr lang="ru-RU" sz="3300" b="1" dirty="0" err="1">
                <a:solidFill>
                  <a:schemeClr val="bg1"/>
                </a:solidFill>
              </a:rPr>
              <a:t>полноэкзомного</a:t>
            </a:r>
            <a:r>
              <a:rPr lang="ru-RU" sz="3300" b="1" dirty="0">
                <a:solidFill>
                  <a:schemeClr val="bg1"/>
                </a:solidFill>
              </a:rPr>
              <a:t> секвенирования в диагностике причин </a:t>
            </a:r>
            <a:r>
              <a:rPr lang="ru-RU" sz="3300" b="1" dirty="0" err="1">
                <a:solidFill>
                  <a:schemeClr val="bg1"/>
                </a:solidFill>
              </a:rPr>
              <a:t>неиммунной</a:t>
            </a:r>
            <a:r>
              <a:rPr lang="ru-RU" sz="3300" b="1" dirty="0">
                <a:solidFill>
                  <a:schemeClr val="bg1"/>
                </a:solidFill>
              </a:rPr>
              <a:t> водянки плода</a:t>
            </a:r>
            <a:br>
              <a:rPr lang="ru-RU" sz="4800" dirty="0">
                <a:solidFill>
                  <a:schemeClr val="bg1"/>
                </a:solidFill>
              </a:rPr>
            </a:b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4294967295"/>
          </p:nvPr>
        </p:nvSpPr>
        <p:spPr>
          <a:xfrm>
            <a:off x="515938" y="5193574"/>
            <a:ext cx="8596312" cy="12971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+mn-lt"/>
                <a:ea typeface="Roboto Slab" pitchFamily="2" charset="0"/>
              </a:rPr>
              <a:t>Большакова А.С., Шубина Е., Толмачева Е.Р., Масленников Д.Н., </a:t>
            </a:r>
            <a:r>
              <a:rPr lang="ru-RU" dirty="0" err="1">
                <a:latin typeface="+mn-lt"/>
                <a:ea typeface="Roboto Slab" pitchFamily="2" charset="0"/>
              </a:rPr>
              <a:t>Люшнина</a:t>
            </a:r>
            <a:r>
              <a:rPr lang="ru-RU" dirty="0">
                <a:latin typeface="+mn-lt"/>
                <a:ea typeface="Roboto Slab" pitchFamily="2" charset="0"/>
              </a:rPr>
              <a:t> Д.Г., </a:t>
            </a:r>
            <a:r>
              <a:rPr lang="ru-RU" dirty="0" err="1">
                <a:latin typeface="+mn-lt"/>
                <a:ea typeface="Roboto Slab" pitchFamily="2" charset="0"/>
              </a:rPr>
              <a:t>Саделов</a:t>
            </a:r>
            <a:r>
              <a:rPr lang="ru-RU" dirty="0">
                <a:latin typeface="+mn-lt"/>
                <a:ea typeface="Roboto Slab" pitchFamily="2" charset="0"/>
              </a:rPr>
              <a:t> И.О., Зарецкая Н.В., Барков И.Ю., </a:t>
            </a:r>
            <a:r>
              <a:rPr lang="ru-RU" dirty="0" err="1">
                <a:latin typeface="+mn-lt"/>
                <a:ea typeface="Roboto Slab" pitchFamily="2" charset="0"/>
              </a:rPr>
              <a:t>Докшукина</a:t>
            </a:r>
            <a:r>
              <a:rPr lang="ru-RU" dirty="0">
                <a:latin typeface="+mn-lt"/>
                <a:ea typeface="Roboto Slab" pitchFamily="2" charset="0"/>
              </a:rPr>
              <a:t> А.А., Трофимов Д.Ю.</a:t>
            </a:r>
          </a:p>
          <a:p>
            <a:pPr marL="0" indent="0">
              <a:buNone/>
            </a:pPr>
            <a:r>
              <a:rPr lang="en-US" dirty="0">
                <a:latin typeface="+mn-lt"/>
                <a:ea typeface="Roboto Slab" pitchFamily="2" charset="0"/>
              </a:rPr>
              <a:t>E-mail: a_bolshakova@oparina4.ru</a:t>
            </a:r>
            <a:endParaRPr lang="ru-RU" dirty="0">
              <a:latin typeface="+mn-lt"/>
              <a:ea typeface="Roboto Slab" pitchFamily="2" charset="0"/>
            </a:endParaRPr>
          </a:p>
          <a:p>
            <a:pPr marL="0" indent="0" algn="l">
              <a:buNone/>
            </a:pPr>
            <a:r>
              <a:rPr lang="ru-RU" dirty="0">
                <a:latin typeface="+mn-lt"/>
                <a:ea typeface="Roboto Slab" pitchFamily="2" charset="0"/>
              </a:rPr>
              <a:t>Санкт-Петербург, 12-15 мая 2025г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15938" y="5004891"/>
            <a:ext cx="1863787" cy="13349"/>
          </a:xfrm>
          <a:prstGeom prst="line">
            <a:avLst/>
          </a:prstGeom>
          <a:ln w="31750">
            <a:solidFill>
              <a:srgbClr val="03426B"/>
            </a:solidFill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078" y="367240"/>
            <a:ext cx="2467875" cy="611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181813"/>
            <a:ext cx="2774051" cy="13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4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0819C-6CF8-46D3-AF57-18E6D9D7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Актуальность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 и 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8BF630-C1C0-4A16-B80F-B055A5DAD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1687540"/>
            <a:ext cx="7356708" cy="4906304"/>
          </a:xfrm>
        </p:spPr>
        <p:txBody>
          <a:bodyPr>
            <a:normAutofit/>
          </a:bodyPr>
          <a:lstStyle/>
          <a:p>
            <a:r>
              <a:rPr lang="ru-RU" sz="1800" dirty="0" err="1"/>
              <a:t>Неиммунная</a:t>
            </a:r>
            <a:r>
              <a:rPr lang="ru-RU" sz="1800" dirty="0"/>
              <a:t> водянка плода (НИВП) - состояние, характеризующееся патологической перегрузкой и вследствие этого скоплением жидкости в полостях и мягких тканях плода в отсутствие </a:t>
            </a:r>
            <a:r>
              <a:rPr lang="ru-RU" sz="1800" dirty="0" err="1"/>
              <a:t>аллоиммунной</a:t>
            </a:r>
            <a:r>
              <a:rPr lang="ru-RU" sz="1800" dirty="0"/>
              <a:t> сенсибилизации к эритроцитам </a:t>
            </a:r>
          </a:p>
          <a:p>
            <a:r>
              <a:rPr lang="ru-RU" sz="1800" dirty="0"/>
              <a:t>Распространенность НИВП составляет 1:1700 – 1:3000 беременностей </a:t>
            </a:r>
          </a:p>
          <a:p>
            <a:r>
              <a:rPr lang="ru-RU" sz="1800" dirty="0"/>
              <a:t>Среди беременных с НИВП наблюдается высокий риск неблагоприятных исходов, показатели перинатальной смертности достигают 70 % </a:t>
            </a:r>
          </a:p>
          <a:p>
            <a:r>
              <a:rPr lang="ru-RU" sz="1800" dirty="0"/>
              <a:t>В более ранних исследованиях к одному их важнейших этиологических факторов  НИВП относили инфекцию матери и плода</a:t>
            </a:r>
            <a:endParaRPr lang="en-US" sz="1800" dirty="0"/>
          </a:p>
          <a:p>
            <a:r>
              <a:rPr lang="ru-RU" sz="1800" dirty="0"/>
              <a:t>Цель работы- оценить возможности технологии </a:t>
            </a:r>
            <a:r>
              <a:rPr lang="ru-RU" sz="1800" dirty="0" err="1"/>
              <a:t>полноэкзомного</a:t>
            </a:r>
            <a:r>
              <a:rPr lang="ru-RU" sz="1800" dirty="0"/>
              <a:t> секвенирования в диагностике причин НИВП для оптимизации тактики ведения беременности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09AB67-2F57-4CEB-AF69-9980E79B0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97D83-03D0-4694-8BCA-B61292B5A7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5C2E3B-E232-4FA9-8A72-07765C9B8A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3" r="7088"/>
          <a:stretch/>
        </p:blipFill>
        <p:spPr>
          <a:xfrm rot="5400000">
            <a:off x="7476219" y="1379348"/>
            <a:ext cx="2806460" cy="233287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201D03-16F7-488A-87E2-44B7EC27D004}"/>
              </a:ext>
            </a:extLst>
          </p:cNvPr>
          <p:cNvSpPr/>
          <p:nvPr/>
        </p:nvSpPr>
        <p:spPr>
          <a:xfrm>
            <a:off x="7449542" y="5473216"/>
            <a:ext cx="2544896" cy="4483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 </a:t>
            </a:r>
            <a:r>
              <a:rPr lang="ru-RU" sz="1600" dirty="0"/>
              <a:t>Плод и новорожденный с НИВП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91CB70-CAAB-4C6B-9B81-C11CC2453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38" y="3995905"/>
            <a:ext cx="2112251" cy="280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8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B5CB3-84B1-4FA1-AE36-6196B270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+mj-lt"/>
              </a:rPr>
              <a:t>Материалы и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C1CD61-1543-43D5-B9A8-D5EA093B4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7" y="1270660"/>
            <a:ext cx="7863277" cy="5214546"/>
          </a:xfrm>
        </p:spPr>
        <p:txBody>
          <a:bodyPr>
            <a:normAutofit/>
          </a:bodyPr>
          <a:lstStyle/>
          <a:p>
            <a:r>
              <a:rPr lang="ru-RU" sz="1800" dirty="0"/>
              <a:t>В исследование включены 44 пациентки с одноплодной беременностью</a:t>
            </a:r>
          </a:p>
          <a:p>
            <a:r>
              <a:rPr lang="ru-RU" sz="1800" dirty="0"/>
              <a:t>Критериями исключения являлись: хромосомная патология плода (по результату молекулярного </a:t>
            </a:r>
            <a:r>
              <a:rPr lang="ru-RU" sz="1800" dirty="0" err="1"/>
              <a:t>кариотипирования</a:t>
            </a:r>
            <a:r>
              <a:rPr lang="ru-RU" sz="1800" dirty="0"/>
              <a:t> на ДНК-</a:t>
            </a:r>
            <a:r>
              <a:rPr lang="ru-RU" sz="1800" dirty="0" err="1"/>
              <a:t>микроматрицах</a:t>
            </a:r>
            <a:r>
              <a:rPr lang="ru-RU" sz="1800" dirty="0"/>
              <a:t>), нарушения ритма сердца плода, наличие объемных образований у плода, </a:t>
            </a:r>
            <a:r>
              <a:rPr lang="ru-RU" sz="1800" dirty="0" err="1"/>
              <a:t>хориоангиома</a:t>
            </a:r>
            <a:r>
              <a:rPr lang="ru-RU" sz="1800" dirty="0"/>
              <a:t> плаценты и декомпенсированные соматические состояния матери</a:t>
            </a:r>
          </a:p>
          <a:p>
            <a:r>
              <a:rPr lang="ru-RU" sz="1800" dirty="0" err="1"/>
              <a:t>Полноэкзомное</a:t>
            </a:r>
            <a:r>
              <a:rPr lang="ru-RU" sz="1800" dirty="0"/>
              <a:t> секвенирование (WES) проводилось по ДHK амниотической жидкости или биоптата тканей плодов на платформе </a:t>
            </a:r>
            <a:r>
              <a:rPr lang="ru-RU" sz="1800" dirty="0" err="1"/>
              <a:t>Illumina</a:t>
            </a:r>
            <a:r>
              <a:rPr lang="ru-RU" sz="1800" dirty="0"/>
              <a:t> </a:t>
            </a:r>
            <a:r>
              <a:rPr lang="ru-RU" sz="1800" dirty="0" err="1"/>
              <a:t>NovaSeq</a:t>
            </a:r>
            <a:r>
              <a:rPr lang="ru-RU" sz="1800" dirty="0"/>
              <a:t> 6000</a:t>
            </a:r>
          </a:p>
          <a:p>
            <a:r>
              <a:rPr lang="ru-RU" sz="1800" dirty="0"/>
              <a:t> В 16 случаях WES проведено в формате ,, ТРИО” (плод и родители)</a:t>
            </a:r>
          </a:p>
          <a:p>
            <a:r>
              <a:rPr lang="ru-RU" sz="1800" dirty="0"/>
              <a:t> В большинстве случаев для валидации результатов использовали секвенирование по </a:t>
            </a:r>
            <a:r>
              <a:rPr lang="ru-RU" sz="1800" dirty="0" err="1"/>
              <a:t>Сэнгеру</a:t>
            </a:r>
            <a:endParaRPr lang="ru-RU" sz="1800" dirty="0"/>
          </a:p>
          <a:p>
            <a:r>
              <a:rPr lang="ru-RU" sz="1800" dirty="0"/>
              <a:t> Интерпретация данных WES проводилась, опираясь на рекомендации, разработанные ACMG, российское руководство и методические рекомендации «Применение высокопроизводительного секвенирования и молекулярного </a:t>
            </a:r>
            <a:r>
              <a:rPr lang="ru-RU" sz="1800" dirty="0" err="1"/>
              <a:t>кариотипирования</a:t>
            </a:r>
            <a:r>
              <a:rPr lang="ru-RU" sz="1800" dirty="0"/>
              <a:t> на </a:t>
            </a:r>
            <a:r>
              <a:rPr lang="ru-RU" sz="1800" dirty="0" err="1"/>
              <a:t>микроматрицах</a:t>
            </a:r>
            <a:r>
              <a:rPr lang="ru-RU" sz="1800" dirty="0"/>
              <a:t> в пренатальный период»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5764AA-ACEF-44DA-8134-395E6A9E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97D83-03D0-4694-8BCA-B61292B5A7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12510720-A7F2-44C5-B82D-38C39DD9A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/>
          <a:stretch/>
        </p:blipFill>
        <p:spPr bwMode="auto">
          <a:xfrm>
            <a:off x="8942362" y="3512172"/>
            <a:ext cx="2593145" cy="322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B595FB-4111-4BDE-8372-BCC0CCEFF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806" y="1158117"/>
            <a:ext cx="2700701" cy="202552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2F0B02-A286-449E-9506-38A10B3DE269}"/>
              </a:ext>
            </a:extLst>
          </p:cNvPr>
          <p:cNvSpPr/>
          <p:nvPr/>
        </p:nvSpPr>
        <p:spPr>
          <a:xfrm>
            <a:off x="8799657" y="3238551"/>
            <a:ext cx="2875766" cy="3808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 </a:t>
            </a:r>
            <a:r>
              <a:rPr lang="ru-RU" sz="1400" dirty="0"/>
              <a:t>Проведение амниоцентеза в малой операционной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87D05E6-C424-44FE-90B9-A0E140710CC8}"/>
              </a:ext>
            </a:extLst>
          </p:cNvPr>
          <p:cNvSpPr/>
          <p:nvPr/>
        </p:nvSpPr>
        <p:spPr>
          <a:xfrm>
            <a:off x="8647469" y="6462300"/>
            <a:ext cx="3075374" cy="3808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Система секвенирования, используемая в исследовании</a:t>
            </a:r>
          </a:p>
        </p:txBody>
      </p:sp>
    </p:spTree>
    <p:extLst>
      <p:ext uri="{BB962C8B-B14F-4D97-AF65-F5344CB8AC3E}">
        <p14:creationId xmlns:p14="http://schemas.microsoft.com/office/powerpoint/2010/main" val="142258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C1319-CF8A-4EF1-B36D-EFB3419E5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E315C-ACEA-461F-AD54-DD7C5CF3B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7507" y="1705543"/>
            <a:ext cx="5421085" cy="2567106"/>
          </a:xfrm>
        </p:spPr>
        <p:txBody>
          <a:bodyPr/>
          <a:lstStyle/>
          <a:p>
            <a:r>
              <a:rPr lang="ru-RU" sz="1600" dirty="0"/>
              <a:t>Патогенные/вероятно патогенные варианты, являющиеся причиной НИВП (</a:t>
            </a:r>
            <a:r>
              <a:rPr lang="en-US" sz="1600" dirty="0"/>
              <a:t>n</a:t>
            </a:r>
            <a:r>
              <a:rPr lang="ru-RU" sz="1600" dirty="0"/>
              <a:t>=20)</a:t>
            </a:r>
          </a:p>
          <a:p>
            <a:endParaRPr lang="ru-RU" sz="18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9B3F31E-E2CD-4C08-A011-CE0EECF16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3688" y="4549158"/>
            <a:ext cx="5409211" cy="2693751"/>
          </a:xfrm>
        </p:spPr>
        <p:txBody>
          <a:bodyPr>
            <a:normAutofit/>
          </a:bodyPr>
          <a:lstStyle/>
          <a:p>
            <a:r>
              <a:rPr lang="ru-RU" sz="1600" dirty="0"/>
              <a:t>Нет генетического диагноза (</a:t>
            </a:r>
            <a:r>
              <a:rPr lang="en-US" sz="1600" dirty="0"/>
              <a:t>n=24)</a:t>
            </a:r>
            <a:endParaRPr lang="ru-RU" sz="1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A08360-EE85-45FE-9164-83831FEC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97D83-03D0-4694-8BCA-B61292B5A7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CF2276-6D41-41A9-BC5C-441F78DCB478}"/>
              </a:ext>
            </a:extLst>
          </p:cNvPr>
          <p:cNvSpPr/>
          <p:nvPr/>
        </p:nvSpPr>
        <p:spPr>
          <a:xfrm>
            <a:off x="245688" y="2602730"/>
            <a:ext cx="1575516" cy="6697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Живорождение (</a:t>
            </a:r>
            <a:r>
              <a:rPr lang="en-US" sz="1400" dirty="0">
                <a:solidFill>
                  <a:schemeClr val="tx1"/>
                </a:solidFill>
              </a:rPr>
              <a:t>n=7,35%)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990892-4344-4D4D-ADF9-05465F9EF7C5}"/>
              </a:ext>
            </a:extLst>
          </p:cNvPr>
          <p:cNvSpPr/>
          <p:nvPr/>
        </p:nvSpPr>
        <p:spPr>
          <a:xfrm>
            <a:off x="2260536" y="2602729"/>
            <a:ext cx="1575516" cy="6697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Прерывание беременности (</a:t>
            </a:r>
            <a:r>
              <a:rPr lang="en-US" sz="1400" dirty="0">
                <a:solidFill>
                  <a:schemeClr val="tx1"/>
                </a:solidFill>
              </a:rPr>
              <a:t>n=7,35%)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CE13C7-4ABF-4563-BD86-C529517EAB33}"/>
              </a:ext>
            </a:extLst>
          </p:cNvPr>
          <p:cNvSpPr/>
          <p:nvPr/>
        </p:nvSpPr>
        <p:spPr>
          <a:xfrm>
            <a:off x="4270334" y="2594707"/>
            <a:ext cx="1518093" cy="6697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Антенатальная гибель (</a:t>
            </a:r>
            <a:r>
              <a:rPr lang="en-US" sz="1400" dirty="0">
                <a:solidFill>
                  <a:schemeClr val="tx1"/>
                </a:solidFill>
              </a:rPr>
              <a:t>n</a:t>
            </a:r>
            <a:r>
              <a:rPr lang="ru-RU" sz="1400" dirty="0">
                <a:solidFill>
                  <a:schemeClr val="tx1"/>
                </a:solidFill>
              </a:rPr>
              <a:t>=6, 30%)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18EAD2-8BA6-484E-9999-DD9F46D16B00}"/>
              </a:ext>
            </a:extLst>
          </p:cNvPr>
          <p:cNvSpPr/>
          <p:nvPr/>
        </p:nvSpPr>
        <p:spPr>
          <a:xfrm>
            <a:off x="195246" y="3450333"/>
            <a:ext cx="1768699" cy="566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Неонатальная смерть (</a:t>
            </a:r>
            <a:r>
              <a:rPr lang="en-US" sz="1400" dirty="0">
                <a:solidFill>
                  <a:schemeClr val="tx1"/>
                </a:solidFill>
              </a:rPr>
              <a:t>n</a:t>
            </a:r>
            <a:r>
              <a:rPr lang="ru-RU" sz="1400" dirty="0">
                <a:solidFill>
                  <a:schemeClr val="tx1"/>
                </a:solidFill>
              </a:rPr>
              <a:t>=3,15%)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88C49D-2D95-403B-8B82-91A768648389}"/>
              </a:ext>
            </a:extLst>
          </p:cNvPr>
          <p:cNvSpPr/>
          <p:nvPr/>
        </p:nvSpPr>
        <p:spPr>
          <a:xfrm>
            <a:off x="153790" y="5304358"/>
            <a:ext cx="1575516" cy="6697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Живорождение (</a:t>
            </a:r>
            <a:r>
              <a:rPr lang="en-US" sz="1400" dirty="0">
                <a:solidFill>
                  <a:schemeClr val="tx1"/>
                </a:solidFill>
              </a:rPr>
              <a:t>n=</a:t>
            </a:r>
            <a:r>
              <a:rPr lang="ru-RU" sz="1400" dirty="0">
                <a:solidFill>
                  <a:schemeClr val="tx1"/>
                </a:solidFill>
              </a:rPr>
              <a:t>14</a:t>
            </a:r>
            <a:r>
              <a:rPr lang="en-US" sz="1400" dirty="0">
                <a:solidFill>
                  <a:schemeClr val="tx1"/>
                </a:solidFill>
              </a:rPr>
              <a:t>,</a:t>
            </a:r>
            <a:r>
              <a:rPr lang="ru-RU" sz="1400" dirty="0">
                <a:solidFill>
                  <a:schemeClr val="tx1"/>
                </a:solidFill>
              </a:rPr>
              <a:t>58</a:t>
            </a:r>
            <a:r>
              <a:rPr lang="en-US" sz="1400" dirty="0">
                <a:solidFill>
                  <a:schemeClr val="tx1"/>
                </a:solidFill>
              </a:rPr>
              <a:t>%)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E93D348-792E-4B3A-A7A7-0AAEAC4F833B}"/>
              </a:ext>
            </a:extLst>
          </p:cNvPr>
          <p:cNvSpPr/>
          <p:nvPr/>
        </p:nvSpPr>
        <p:spPr>
          <a:xfrm>
            <a:off x="2350515" y="5305679"/>
            <a:ext cx="1575516" cy="6697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Прерывание беременности (</a:t>
            </a:r>
            <a:r>
              <a:rPr lang="en-US" sz="1400" dirty="0">
                <a:solidFill>
                  <a:schemeClr val="tx1"/>
                </a:solidFill>
              </a:rPr>
              <a:t>n=</a:t>
            </a:r>
            <a:r>
              <a:rPr lang="ru-RU" sz="1400" dirty="0">
                <a:solidFill>
                  <a:schemeClr val="tx1"/>
                </a:solidFill>
              </a:rPr>
              <a:t>4</a:t>
            </a:r>
            <a:r>
              <a:rPr lang="en-US" sz="1400" dirty="0">
                <a:solidFill>
                  <a:schemeClr val="tx1"/>
                </a:solidFill>
              </a:rPr>
              <a:t>,</a:t>
            </a:r>
            <a:r>
              <a:rPr lang="ru-RU" sz="1400" dirty="0">
                <a:solidFill>
                  <a:schemeClr val="tx1"/>
                </a:solidFill>
              </a:rPr>
              <a:t>17</a:t>
            </a:r>
            <a:r>
              <a:rPr lang="en-US" sz="1400" dirty="0">
                <a:solidFill>
                  <a:schemeClr val="tx1"/>
                </a:solidFill>
              </a:rPr>
              <a:t>%)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F8A16B3-C35B-4865-854E-CF07982E4EE0}"/>
              </a:ext>
            </a:extLst>
          </p:cNvPr>
          <p:cNvSpPr/>
          <p:nvPr/>
        </p:nvSpPr>
        <p:spPr>
          <a:xfrm>
            <a:off x="4212911" y="5301829"/>
            <a:ext cx="1575516" cy="6697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Антенатальная гибель (</a:t>
            </a:r>
            <a:r>
              <a:rPr lang="en-US" sz="1400" dirty="0">
                <a:solidFill>
                  <a:schemeClr val="tx1"/>
                </a:solidFill>
              </a:rPr>
              <a:t>n</a:t>
            </a:r>
            <a:r>
              <a:rPr lang="ru-RU" sz="1400" dirty="0">
                <a:solidFill>
                  <a:schemeClr val="tx1"/>
                </a:solidFill>
              </a:rPr>
              <a:t>=6, 25%)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1F0D691-93DB-44A7-9835-A87AC9AAB109}"/>
              </a:ext>
            </a:extLst>
          </p:cNvPr>
          <p:cNvSpPr/>
          <p:nvPr/>
        </p:nvSpPr>
        <p:spPr>
          <a:xfrm>
            <a:off x="52505" y="6114545"/>
            <a:ext cx="1768699" cy="566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Неонатальная смерть (</a:t>
            </a:r>
            <a:r>
              <a:rPr lang="en-US" sz="1400" dirty="0">
                <a:solidFill>
                  <a:schemeClr val="tx1"/>
                </a:solidFill>
              </a:rPr>
              <a:t>n</a:t>
            </a:r>
            <a:r>
              <a:rPr lang="ru-RU" sz="1400" dirty="0">
                <a:solidFill>
                  <a:schemeClr val="tx1"/>
                </a:solidFill>
              </a:rPr>
              <a:t>=4,17%)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4A72CF1-9651-4B1A-9E21-7F119CDA2FC9}"/>
              </a:ext>
            </a:extLst>
          </p:cNvPr>
          <p:cNvCxnSpPr/>
          <p:nvPr/>
        </p:nvCxnSpPr>
        <p:spPr>
          <a:xfrm>
            <a:off x="738388" y="2318197"/>
            <a:ext cx="43616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EEC4616A-E20B-49FB-BB9F-353DD784B4E2}"/>
              </a:ext>
            </a:extLst>
          </p:cNvPr>
          <p:cNvCxnSpPr/>
          <p:nvPr/>
        </p:nvCxnSpPr>
        <p:spPr>
          <a:xfrm>
            <a:off x="738388" y="2324252"/>
            <a:ext cx="0" cy="2704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0C631D7-97BC-4AA2-8E1B-562877AD8F47}"/>
              </a:ext>
            </a:extLst>
          </p:cNvPr>
          <p:cNvCxnSpPr>
            <a:cxnSpLocks/>
          </p:cNvCxnSpPr>
          <p:nvPr/>
        </p:nvCxnSpPr>
        <p:spPr>
          <a:xfrm>
            <a:off x="2760372" y="2343571"/>
            <a:ext cx="0" cy="2511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C345D409-EC61-4F88-A343-FF1353F41AD3}"/>
              </a:ext>
            </a:extLst>
          </p:cNvPr>
          <p:cNvCxnSpPr/>
          <p:nvPr/>
        </p:nvCxnSpPr>
        <p:spPr>
          <a:xfrm>
            <a:off x="5087154" y="2318197"/>
            <a:ext cx="0" cy="2704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0F3BCB1-859C-4B80-B4D6-9A0EF488BC87}"/>
              </a:ext>
            </a:extLst>
          </p:cNvPr>
          <p:cNvCxnSpPr/>
          <p:nvPr/>
        </p:nvCxnSpPr>
        <p:spPr>
          <a:xfrm>
            <a:off x="515170" y="4989375"/>
            <a:ext cx="43616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F08F40EC-4751-4DF1-92CB-B4CEDF992123}"/>
              </a:ext>
            </a:extLst>
          </p:cNvPr>
          <p:cNvCxnSpPr/>
          <p:nvPr/>
        </p:nvCxnSpPr>
        <p:spPr>
          <a:xfrm>
            <a:off x="515170" y="4989375"/>
            <a:ext cx="0" cy="2704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8ED04534-55D9-432C-BCBE-1F0D24E47533}"/>
              </a:ext>
            </a:extLst>
          </p:cNvPr>
          <p:cNvCxnSpPr>
            <a:cxnSpLocks/>
          </p:cNvCxnSpPr>
          <p:nvPr/>
        </p:nvCxnSpPr>
        <p:spPr>
          <a:xfrm>
            <a:off x="3088226" y="4989375"/>
            <a:ext cx="0" cy="2511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40EA6E4A-99C6-46DD-B8B2-9751A6EDD386}"/>
              </a:ext>
            </a:extLst>
          </p:cNvPr>
          <p:cNvCxnSpPr>
            <a:cxnSpLocks/>
          </p:cNvCxnSpPr>
          <p:nvPr/>
        </p:nvCxnSpPr>
        <p:spPr>
          <a:xfrm>
            <a:off x="4876815" y="4999034"/>
            <a:ext cx="0" cy="2511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5EA803EB-47B6-4644-960B-A0B453427643}"/>
              </a:ext>
            </a:extLst>
          </p:cNvPr>
          <p:cNvSpPr/>
          <p:nvPr/>
        </p:nvSpPr>
        <p:spPr>
          <a:xfrm>
            <a:off x="738388" y="1108081"/>
            <a:ext cx="6704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  <a:ea typeface="Calibri" panose="020F0502020204030204" pitchFamily="34" charset="0"/>
              </a:rPr>
              <a:t>Исходы беременностей с НИВП</a:t>
            </a:r>
            <a:endParaRPr lang="ru-RU" sz="2400" dirty="0">
              <a:latin typeface="+mj-lt"/>
            </a:endParaRPr>
          </a:p>
        </p:txBody>
      </p:sp>
      <p:graphicFrame>
        <p:nvGraphicFramePr>
          <p:cNvPr id="76" name="Объект 5">
            <a:extLst>
              <a:ext uri="{FF2B5EF4-FFF2-40B4-BE49-F238E27FC236}">
                <a16:creationId xmlns:a16="http://schemas.microsoft.com/office/drawing/2014/main" id="{AC58946B-336D-4367-AD05-466986609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35723"/>
              </p:ext>
            </p:extLst>
          </p:nvPr>
        </p:nvGraphicFramePr>
        <p:xfrm>
          <a:off x="6060700" y="1414407"/>
          <a:ext cx="6235521" cy="523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5495C96-B99B-4D56-AE32-664D4E215055}"/>
              </a:ext>
            </a:extLst>
          </p:cNvPr>
          <p:cNvSpPr/>
          <p:nvPr/>
        </p:nvSpPr>
        <p:spPr>
          <a:xfrm>
            <a:off x="5993366" y="2502468"/>
            <a:ext cx="1624091" cy="553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Болезни обмена веществ (гены: </a:t>
            </a:r>
            <a:r>
              <a:rPr lang="en-US" sz="1400" dirty="0">
                <a:solidFill>
                  <a:schemeClr val="tx1"/>
                </a:solidFill>
              </a:rPr>
              <a:t>GBA</a:t>
            </a:r>
            <a:r>
              <a:rPr lang="ru-RU" sz="1400" dirty="0">
                <a:solidFill>
                  <a:schemeClr val="tx1"/>
                </a:solidFill>
              </a:rPr>
              <a:t>,</a:t>
            </a:r>
            <a:r>
              <a:rPr lang="en-US" sz="1400" dirty="0">
                <a:solidFill>
                  <a:schemeClr val="tx1"/>
                </a:solidFill>
              </a:rPr>
              <a:t> NPC1, GUSB, CTSA)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7CAFF4CD-269C-4F02-B575-2595158127C8}"/>
              </a:ext>
            </a:extLst>
          </p:cNvPr>
          <p:cNvSpPr/>
          <p:nvPr/>
        </p:nvSpPr>
        <p:spPr>
          <a:xfrm>
            <a:off x="9927919" y="2441016"/>
            <a:ext cx="1768167" cy="553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Сердечно-сосудистые заболевания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ru-RU" sz="1400" dirty="0">
                <a:solidFill>
                  <a:schemeClr val="tx1"/>
                </a:solidFill>
              </a:rPr>
              <a:t>гены: </a:t>
            </a:r>
            <a:r>
              <a:rPr lang="en-US" sz="1400" dirty="0">
                <a:solidFill>
                  <a:schemeClr val="tx1"/>
                </a:solidFill>
              </a:rPr>
              <a:t>MYH7,TNNC1,SCN5A)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5626A16D-153A-4341-8FDD-4A86F8451F99}"/>
              </a:ext>
            </a:extLst>
          </p:cNvPr>
          <p:cNvSpPr/>
          <p:nvPr/>
        </p:nvSpPr>
        <p:spPr>
          <a:xfrm>
            <a:off x="9951993" y="4422101"/>
            <a:ext cx="1863960" cy="25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Миопатия (ген </a:t>
            </a:r>
            <a:r>
              <a:rPr lang="en-US" sz="1400" dirty="0">
                <a:solidFill>
                  <a:schemeClr val="tx1"/>
                </a:solidFill>
              </a:rPr>
              <a:t>ACTA1)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F236B0E4-A401-4572-99BA-C1047B6A3FB9}"/>
              </a:ext>
            </a:extLst>
          </p:cNvPr>
          <p:cNvSpPr/>
          <p:nvPr/>
        </p:nvSpPr>
        <p:spPr>
          <a:xfrm>
            <a:off x="10255713" y="3800299"/>
            <a:ext cx="1477108" cy="233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Синдром Кабуки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ru-RU" sz="1400" dirty="0">
                <a:solidFill>
                  <a:schemeClr val="tx1"/>
                </a:solidFill>
              </a:rPr>
              <a:t>ген </a:t>
            </a:r>
            <a:r>
              <a:rPr lang="en-US" sz="1400" dirty="0">
                <a:solidFill>
                  <a:schemeClr val="tx1"/>
                </a:solidFill>
              </a:rPr>
              <a:t>KMT2D</a:t>
            </a:r>
            <a:r>
              <a:rPr lang="ru-RU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5103D0B4-2A99-4809-B84F-8468348A1A9F}"/>
              </a:ext>
            </a:extLst>
          </p:cNvPr>
          <p:cNvSpPr/>
          <p:nvPr/>
        </p:nvSpPr>
        <p:spPr>
          <a:xfrm>
            <a:off x="7443317" y="5473254"/>
            <a:ext cx="2488146" cy="553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РАСопатии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ru-RU" sz="1400" dirty="0">
                <a:solidFill>
                  <a:schemeClr val="tx1"/>
                </a:solidFill>
              </a:rPr>
              <a:t>гены: </a:t>
            </a:r>
            <a:r>
              <a:rPr lang="en-US" sz="1400" dirty="0">
                <a:solidFill>
                  <a:schemeClr val="tx1"/>
                </a:solidFill>
              </a:rPr>
              <a:t>PTPN11,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KRAS,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RIT1,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SOS1,RASA1,RAF1,HRAS,LZTR1)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539EE2D-9F94-4FBE-B9FB-8BDAB9135E6B}"/>
              </a:ext>
            </a:extLst>
          </p:cNvPr>
          <p:cNvSpPr/>
          <p:nvPr/>
        </p:nvSpPr>
        <p:spPr>
          <a:xfrm>
            <a:off x="6672061" y="1070333"/>
            <a:ext cx="5270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Группы заболеваний среди диагностированных причин НИВП</a:t>
            </a:r>
          </a:p>
        </p:txBody>
      </p:sp>
    </p:spTree>
    <p:extLst>
      <p:ext uri="{BB962C8B-B14F-4D97-AF65-F5344CB8AC3E}">
        <p14:creationId xmlns:p14="http://schemas.microsoft.com/office/powerpoint/2010/main" val="394623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A85EE-E309-4811-AAA4-AE81C3D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A0A849-F70E-4055-A9A4-B62678435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171" y="1713498"/>
            <a:ext cx="11257807" cy="1986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ea typeface="Calibri" panose="020F0502020204030204" pitchFamily="34" charset="0"/>
              </a:rPr>
              <a:t>В 45,5% случаев (20/44) по данным </a:t>
            </a:r>
            <a:r>
              <a:rPr lang="en-US" sz="1800" dirty="0">
                <a:ea typeface="Calibri" panose="020F0502020204030204" pitchFamily="34" charset="0"/>
              </a:rPr>
              <a:t>WES</a:t>
            </a:r>
            <a:r>
              <a:rPr lang="ru-RU" sz="1800" dirty="0">
                <a:ea typeface="Calibri" panose="020F0502020204030204" pitchFamily="34" charset="0"/>
              </a:rPr>
              <a:t> выявлены патогенные и вероятно патогенные варианты, объясняющие причину НИВП, что </a:t>
            </a:r>
            <a:r>
              <a:rPr lang="ru-RU" sz="1800" dirty="0"/>
              <a:t>позволило: </a:t>
            </a:r>
          </a:p>
          <a:p>
            <a:pPr>
              <a:buFontTx/>
              <a:buChar char="-"/>
            </a:pPr>
            <a:r>
              <a:rPr lang="ru-RU" sz="1800" dirty="0"/>
              <a:t>оптимизировать дальнейшую тактику ведения беременности</a:t>
            </a:r>
          </a:p>
          <a:p>
            <a:pPr>
              <a:buFontTx/>
              <a:buChar char="-"/>
            </a:pPr>
            <a:r>
              <a:rPr lang="ru-RU" sz="1800" dirty="0"/>
              <a:t>в некоторых случаях своевременно начать лечение плода/новорожденного</a:t>
            </a:r>
          </a:p>
          <a:p>
            <a:pPr>
              <a:buFontTx/>
              <a:buChar char="-"/>
            </a:pPr>
            <a:r>
              <a:rPr lang="ru-RU" sz="1800" dirty="0"/>
              <a:t>оценить риски для последующего деторождения в отягощенных семьях</a:t>
            </a:r>
          </a:p>
          <a:p>
            <a:pPr>
              <a:buFontTx/>
              <a:buChar char="-"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DF2756-B63A-4F85-97B7-3BC8504E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97D83-03D0-4694-8BCA-B61292B5A7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CB38295B-ED9B-460D-84D6-E67145B29228}"/>
              </a:ext>
            </a:extLst>
          </p:cNvPr>
          <p:cNvSpPr txBox="1">
            <a:spLocks/>
          </p:cNvSpPr>
          <p:nvPr/>
        </p:nvSpPr>
        <p:spPr>
          <a:xfrm>
            <a:off x="260649" y="5017695"/>
            <a:ext cx="11354302" cy="198630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altLang="ru-RU" sz="1400" dirty="0">
                <a:cs typeface="Times New Roman" panose="02020603050405020304" pitchFamily="18" charset="0"/>
              </a:rPr>
              <a:t>Институт репродуктивной генетики: </a:t>
            </a:r>
            <a:r>
              <a:rPr lang="ru-RU" altLang="ru-RU" sz="1400" dirty="0" err="1">
                <a:cs typeface="Times New Roman" panose="02020603050405020304" pitchFamily="18" charset="0"/>
              </a:rPr>
              <a:t>Цабай</a:t>
            </a:r>
            <a:r>
              <a:rPr lang="ru-RU" altLang="ru-RU" sz="1400" dirty="0">
                <a:cs typeface="Times New Roman" panose="02020603050405020304" pitchFamily="18" charset="0"/>
              </a:rPr>
              <a:t> П.Н.,</a:t>
            </a:r>
            <a:r>
              <a:rPr lang="ru-RU" altLang="ru-RU" sz="1400" dirty="0" err="1">
                <a:cs typeface="Times New Roman" panose="02020603050405020304" pitchFamily="18" charset="0"/>
              </a:rPr>
              <a:t>к.м.н</a:t>
            </a:r>
            <a:r>
              <a:rPr lang="ru-RU" altLang="ru-RU" sz="1400" dirty="0">
                <a:cs typeface="Times New Roman" panose="02020603050405020304" pitchFamily="18" charset="0"/>
              </a:rPr>
              <a:t>. Донников А.Е., Гольцов А.Ю., Тюнина Т.Ю., к.б.н.  Кузнецова М.В., к.м.н. Екимов А.Н.</a:t>
            </a:r>
          </a:p>
          <a:p>
            <a:pPr algn="just">
              <a:lnSpc>
                <a:spcPct val="100000"/>
              </a:lnSpc>
            </a:pPr>
            <a:r>
              <a:rPr lang="ru-RU" altLang="ru-RU" sz="1400" dirty="0">
                <a:cs typeface="Times New Roman" panose="02020603050405020304" pitchFamily="18" charset="0"/>
              </a:rPr>
              <a:t>2-е акушерское отделение патологии беременности: д.м.н. </a:t>
            </a:r>
            <a:r>
              <a:rPr lang="ru-RU" altLang="ru-RU" sz="1400" dirty="0" err="1">
                <a:cs typeface="Times New Roman" panose="02020603050405020304" pitchFamily="18" charset="0"/>
              </a:rPr>
              <a:t>Тетруашвили</a:t>
            </a:r>
            <a:r>
              <a:rPr lang="ru-RU" altLang="ru-RU" sz="1400" dirty="0">
                <a:cs typeface="Times New Roman" panose="02020603050405020304" pitchFamily="18" charset="0"/>
              </a:rPr>
              <a:t> Н.К., к.м.н. </a:t>
            </a:r>
            <a:r>
              <a:rPr lang="ru-RU" altLang="ru-RU" sz="1400" dirty="0" err="1">
                <a:cs typeface="Times New Roman" panose="02020603050405020304" pitchFamily="18" charset="0"/>
              </a:rPr>
              <a:t>Набережнев</a:t>
            </a:r>
            <a:r>
              <a:rPr lang="ru-RU" altLang="ru-RU" sz="1400" dirty="0">
                <a:cs typeface="Times New Roman" panose="02020603050405020304" pitchFamily="18" charset="0"/>
              </a:rPr>
              <a:t> Ю.И.</a:t>
            </a:r>
          </a:p>
          <a:p>
            <a:pPr algn="just">
              <a:lnSpc>
                <a:spcPct val="100000"/>
              </a:lnSpc>
            </a:pPr>
            <a:r>
              <a:rPr lang="ru-RU" altLang="ru-RU" sz="1400" dirty="0">
                <a:cs typeface="Times New Roman" panose="02020603050405020304" pitchFamily="18" charset="0"/>
              </a:rPr>
              <a:t>Отделение хирургии новорожденных: к.м.н. </a:t>
            </a:r>
            <a:r>
              <a:rPr lang="ru-RU" altLang="ru-RU" sz="1400" dirty="0" err="1">
                <a:cs typeface="Times New Roman" panose="02020603050405020304" pitchFamily="18" charset="0"/>
              </a:rPr>
              <a:t>Подуровская</a:t>
            </a:r>
            <a:r>
              <a:rPr lang="ru-RU" altLang="ru-RU" sz="1400" dirty="0">
                <a:cs typeface="Times New Roman" panose="02020603050405020304" pitchFamily="18" charset="0"/>
              </a:rPr>
              <a:t> Ю.Л., к.м.н. Буров А.А., </a:t>
            </a:r>
            <a:r>
              <a:rPr lang="ru-RU" altLang="ru-RU" sz="1400" dirty="0" err="1">
                <a:cs typeface="Times New Roman" panose="02020603050405020304" pitchFamily="18" charset="0"/>
              </a:rPr>
              <a:t>к.м.н.Дорофеева</a:t>
            </a:r>
            <a:r>
              <a:rPr lang="ru-RU" altLang="ru-RU" sz="1400" dirty="0">
                <a:cs typeface="Times New Roman" panose="02020603050405020304" pitchFamily="18" charset="0"/>
              </a:rPr>
              <a:t> Е.И.</a:t>
            </a:r>
          </a:p>
          <a:p>
            <a:pPr algn="just">
              <a:lnSpc>
                <a:spcPct val="100000"/>
              </a:lnSpc>
            </a:pP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Отделение ультразвуковой и функциональной диагностики: д.м.н. Костюков К.В., к.м.н. Ерёмина О.В., д.м.н. Гасанова Р.М.,</a:t>
            </a:r>
            <a:r>
              <a:rPr lang="ru-RU" altLang="ru-RU" sz="1400" dirty="0">
                <a:cs typeface="Times New Roman" panose="02020603050405020304" pitchFamily="18" charset="0"/>
              </a:rPr>
              <a:t> к.м.н. </a:t>
            </a:r>
            <a:r>
              <a:rPr lang="ru-RU" altLang="ru-RU" sz="1400" dirty="0" err="1">
                <a:cs typeface="Times New Roman" panose="02020603050405020304" pitchFamily="18" charset="0"/>
              </a:rPr>
              <a:t>Яннаева</a:t>
            </a:r>
            <a:r>
              <a:rPr lang="ru-RU" altLang="ru-RU" sz="1400" dirty="0">
                <a:cs typeface="Times New Roman" panose="02020603050405020304" pitchFamily="18" charset="0"/>
              </a:rPr>
              <a:t> Н.Е.</a:t>
            </a:r>
          </a:p>
          <a:p>
            <a:pPr algn="just">
              <a:lnSpc>
                <a:spcPct val="100000"/>
              </a:lnSpc>
            </a:pPr>
            <a:r>
              <a:rPr lang="ru-RU" altLang="ru-RU" sz="1400" dirty="0" err="1">
                <a:cs typeface="Times New Roman" panose="02020603050405020304" pitchFamily="18" charset="0"/>
              </a:rPr>
              <a:t>Зам.директора</a:t>
            </a:r>
            <a:r>
              <a:rPr lang="ru-RU" altLang="ru-RU" sz="1400" dirty="0">
                <a:cs typeface="Times New Roman" panose="02020603050405020304" pitchFamily="18" charset="0"/>
              </a:rPr>
              <a:t> по научной работе: д.м.н. Дегтярев Д.Н.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0CFBE5-DD04-4C92-86CA-743FD94ADF74}"/>
              </a:ext>
            </a:extLst>
          </p:cNvPr>
          <p:cNvSpPr txBox="1"/>
          <p:nvPr/>
        </p:nvSpPr>
        <p:spPr>
          <a:xfrm>
            <a:off x="468923" y="4514523"/>
            <a:ext cx="261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Благодарности коллегам</a:t>
            </a:r>
          </a:p>
        </p:txBody>
      </p:sp>
    </p:spTree>
    <p:extLst>
      <p:ext uri="{BB962C8B-B14F-4D97-AF65-F5344CB8AC3E}">
        <p14:creationId xmlns:p14="http://schemas.microsoft.com/office/powerpoint/2010/main" val="2320449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институт" id="{67608C4E-96EA-474B-A66C-6C7CECD2113F}" vid="{BA3A1EEC-367C-400B-B714-76FD4F7B3B5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7673</TotalTime>
  <Words>716</Words>
  <Application>Microsoft Office PowerPoint</Application>
  <PresentationFormat>Широкоэкранный</PresentationFormat>
  <Paragraphs>58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Calibri</vt:lpstr>
      <vt:lpstr>Roboto Slab</vt:lpstr>
      <vt:lpstr>Roboto Slab Medium</vt:lpstr>
      <vt:lpstr>Arial</vt:lpstr>
      <vt:lpstr>Roboto</vt:lpstr>
      <vt:lpstr>Calibri Light</vt:lpstr>
      <vt:lpstr>Тема1</vt:lpstr>
      <vt:lpstr>Применение полноэкзомного секвенирования в диагностике причин неиммунной водянки плода </vt:lpstr>
      <vt:lpstr>Актуальность и цель</vt:lpstr>
      <vt:lpstr>Материалы и методы</vt:lpstr>
      <vt:lpstr>Результаты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Масленников Дмитрий Николаевич</dc:creator>
  <cp:lastModifiedBy>Ilya Barkov</cp:lastModifiedBy>
  <cp:revision>132</cp:revision>
  <dcterms:created xsi:type="dcterms:W3CDTF">2023-10-16T13:07:15Z</dcterms:created>
  <dcterms:modified xsi:type="dcterms:W3CDTF">2025-04-14T16:57:39Z</dcterms:modified>
</cp:coreProperties>
</file>